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2" r:id="rId5"/>
    <p:sldId id="263" r:id="rId6"/>
    <p:sldId id="264" r:id="rId7"/>
    <p:sldId id="274" r:id="rId8"/>
    <p:sldId id="266" r:id="rId9"/>
    <p:sldId id="268" r:id="rId10"/>
    <p:sldId id="275" r:id="rId11"/>
    <p:sldId id="276" r:id="rId12"/>
    <p:sldId id="267" r:id="rId13"/>
    <p:sldId id="271" r:id="rId14"/>
    <p:sldId id="261" r:id="rId15"/>
    <p:sldId id="273" r:id="rId1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94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ub_midblu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3175" y="-1588"/>
            <a:ext cx="9150350" cy="6861176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78025" y="2565400"/>
            <a:ext cx="5218113" cy="190817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562600"/>
            <a:ext cx="8456613" cy="1065213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656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656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5613"/>
            <a:ext cx="194310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5613"/>
            <a:ext cx="56769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wm-blue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1588" y="-1588"/>
            <a:ext cx="9148763" cy="6862763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56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65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o"/>
        <a:defRPr sz="2800" b="1">
          <a:solidFill>
            <a:srgbClr val="D9D9D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800" b="1">
          <a:solidFill>
            <a:srgbClr val="D9D9D9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o"/>
        <a:defRPr sz="2800" b="1">
          <a:solidFill>
            <a:srgbClr val="D9D9D9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Char char="–"/>
        <a:defRPr sz="2800" b="1">
          <a:solidFill>
            <a:srgbClr val="D9D9D9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»"/>
        <a:defRPr sz="2800" b="1">
          <a:solidFill>
            <a:srgbClr val="D9D9D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»"/>
        <a:defRPr sz="2800" b="1">
          <a:solidFill>
            <a:srgbClr val="D9D9D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»"/>
        <a:defRPr sz="2800" b="1">
          <a:solidFill>
            <a:srgbClr val="D9D9D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»"/>
        <a:defRPr sz="2800" b="1">
          <a:solidFill>
            <a:srgbClr val="D9D9D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»"/>
        <a:defRPr sz="2800" b="1">
          <a:solidFill>
            <a:srgbClr val="D9D9D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e.j.craft@bham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Library Map </a:t>
            </a:r>
            <a:r>
              <a:rPr lang="en-US" dirty="0" err="1" smtClean="0"/>
              <a:t>Lightboxes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at the </a:t>
            </a:r>
            <a:br>
              <a:rPr lang="en-US" sz="3600" dirty="0" smtClean="0"/>
            </a:br>
            <a:r>
              <a:rPr lang="en-US" sz="3600" dirty="0" smtClean="0"/>
              <a:t>University of Birmingham</a:t>
            </a:r>
            <a:endParaRPr lang="en-US" sz="36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877272"/>
            <a:ext cx="8456613" cy="750541"/>
          </a:xfrm>
        </p:spPr>
        <p:txBody>
          <a:bodyPr/>
          <a:lstStyle/>
          <a:p>
            <a:r>
              <a:rPr lang="en-GB" sz="2000" dirty="0" smtClean="0"/>
              <a:t>Edward Craft, IT Services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sz="2000" i="1" dirty="0" smtClean="0"/>
              <a:t>IGELU 2015, Budapest.</a:t>
            </a:r>
            <a:endParaRPr lang="en-GB" sz="2000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700807"/>
            <a:ext cx="8219256" cy="474067"/>
          </a:xfrm>
        </p:spPr>
        <p:txBody>
          <a:bodyPr/>
          <a:lstStyle/>
          <a:p>
            <a:pPr algn="ctr"/>
            <a:r>
              <a:rPr lang="en-GB" dirty="0" smtClean="0"/>
              <a:t>University of Birmingham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Traditional UK ‘Redbrick’ university</a:t>
            </a:r>
          </a:p>
          <a:p>
            <a:r>
              <a:rPr lang="en-GB" dirty="0" smtClean="0"/>
              <a:t>Founded in 1900</a:t>
            </a:r>
          </a:p>
          <a:p>
            <a:r>
              <a:rPr lang="en-GB" dirty="0" smtClean="0"/>
              <a:t>29,000 FTE</a:t>
            </a:r>
          </a:p>
          <a:p>
            <a:r>
              <a:rPr lang="en-GB" dirty="0" smtClean="0"/>
              <a:t>ExLibris since…</a:t>
            </a:r>
          </a:p>
          <a:p>
            <a:pPr lvl="1"/>
            <a:r>
              <a:rPr lang="en-GB" dirty="0" smtClean="0"/>
              <a:t>Metalib/SFX : 2005</a:t>
            </a:r>
          </a:p>
          <a:p>
            <a:pPr lvl="1"/>
            <a:r>
              <a:rPr lang="en-GB" dirty="0" smtClean="0"/>
              <a:t>Primo/Verde : 2012</a:t>
            </a:r>
          </a:p>
          <a:p>
            <a:pPr lvl="1"/>
            <a:r>
              <a:rPr lang="en-GB" dirty="0" smtClean="0"/>
              <a:t>Aleph : 2013</a:t>
            </a:r>
            <a:endParaRPr lang="en-GB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708920"/>
            <a:ext cx="3828274" cy="3024336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685800" y="4556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GB" b="0" kern="0" smtClean="0"/>
              <a:t>Library Map Lightboxes</a:t>
            </a:r>
            <a:endParaRPr lang="en-GB" b="0" kern="0" dirty="0"/>
          </a:p>
        </p:txBody>
      </p:sp>
    </p:spTree>
    <p:extLst>
      <p:ext uri="{BB962C8B-B14F-4D97-AF65-F5344CB8AC3E}">
        <p14:creationId xmlns:p14="http://schemas.microsoft.com/office/powerpoint/2010/main" val="248720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Library Map </a:t>
            </a:r>
            <a:r>
              <a:rPr lang="en-GB" dirty="0" err="1" smtClean="0"/>
              <a:t>Lightboxes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problem – “</a:t>
            </a:r>
            <a:r>
              <a:rPr lang="en-GB" smtClean="0"/>
              <a:t>finding a book </a:t>
            </a:r>
            <a:r>
              <a:rPr lang="en-GB" dirty="0" smtClean="0"/>
              <a:t>once you’ve </a:t>
            </a:r>
            <a:r>
              <a:rPr lang="en-GB" smtClean="0"/>
              <a:t>found a book</a:t>
            </a:r>
            <a:r>
              <a:rPr lang="en-GB" dirty="0" smtClean="0"/>
              <a:t>”</a:t>
            </a:r>
          </a:p>
          <a:p>
            <a:pPr lvl="1"/>
            <a:r>
              <a:rPr lang="en-GB" dirty="0" smtClean="0"/>
              <a:t>23 Libraries, stores and sequences</a:t>
            </a:r>
          </a:p>
          <a:p>
            <a:pPr lvl="1"/>
            <a:r>
              <a:rPr lang="en-GB" dirty="0" smtClean="0"/>
              <a:t>21 Zones just within the Main Library</a:t>
            </a:r>
          </a:p>
          <a:p>
            <a:pPr lvl="1"/>
            <a:r>
              <a:rPr lang="en-GB" dirty="0" smtClean="0"/>
              <a:t>A printed hand-out = confused new students</a:t>
            </a:r>
          </a:p>
          <a:p>
            <a:r>
              <a:rPr lang="en-GB" dirty="0" smtClean="0"/>
              <a:t>The answer: use a computer!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368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Library Map </a:t>
            </a:r>
            <a:r>
              <a:rPr lang="en-GB" dirty="0" err="1" smtClean="0"/>
              <a:t>Lightboxes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4941168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u="sng" dirty="0"/>
              <a:t>http://</a:t>
            </a:r>
            <a:r>
              <a:rPr lang="en-GB" sz="1800" u="sng" dirty="0" smtClean="0"/>
              <a:t>libapps.bham.ac.uk/libmap/show.asp?s=</a:t>
            </a:r>
            <a:r>
              <a:rPr lang="en-GB" sz="1800" u="sng" dirty="0" smtClean="0">
                <a:solidFill>
                  <a:srgbClr val="FFFF00"/>
                </a:solidFill>
              </a:rPr>
              <a:t>Main%20Library</a:t>
            </a:r>
          </a:p>
          <a:p>
            <a:r>
              <a:rPr lang="en-GB" sz="1800" u="sng" dirty="0" smtClean="0"/>
              <a:t>&amp;</a:t>
            </a:r>
            <a:r>
              <a:rPr lang="en-GB" sz="1800" u="sng" dirty="0"/>
              <a:t>l=&amp;c=%</a:t>
            </a:r>
            <a:r>
              <a:rPr lang="en-GB" sz="1800" u="sng" dirty="0" smtClean="0"/>
              <a:t>28</a:t>
            </a:r>
            <a:r>
              <a:rPr lang="en-GB" sz="1800" u="sng" dirty="0" smtClean="0">
                <a:solidFill>
                  <a:srgbClr val="FFFF00"/>
                </a:solidFill>
              </a:rPr>
              <a:t>NA%20971.B5%20F%29</a:t>
            </a:r>
            <a:endParaRPr lang="en-GB" sz="1800" dirty="0"/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866" y="1484784"/>
            <a:ext cx="6497348" cy="3272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88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Library Map </a:t>
            </a:r>
            <a:r>
              <a:rPr lang="en-GB" dirty="0" err="1" smtClean="0"/>
              <a:t>Lightboxes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4941168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u="sng" dirty="0"/>
              <a:t>http://libapps.bham.ac.uk/libmap/show.asp?s=</a:t>
            </a:r>
            <a:r>
              <a:rPr lang="en-GB" sz="1800" u="sng" dirty="0">
                <a:solidFill>
                  <a:srgbClr val="FFFF00"/>
                </a:solidFill>
              </a:rPr>
              <a:t>Barber%20Fine%20Art%20Library</a:t>
            </a:r>
            <a:r>
              <a:rPr lang="en-GB" sz="1800" u="sng" dirty="0"/>
              <a:t>&amp;l=</a:t>
            </a:r>
            <a:r>
              <a:rPr lang="en-GB" sz="1800" u="sng" dirty="0">
                <a:solidFill>
                  <a:srgbClr val="FFFF00"/>
                </a:solidFill>
              </a:rPr>
              <a:t>Reference</a:t>
            </a:r>
            <a:r>
              <a:rPr lang="en-GB" sz="1800" u="sng" dirty="0"/>
              <a:t>&amp;c=%</a:t>
            </a:r>
            <a:r>
              <a:rPr lang="en-GB" sz="1800" u="sng" dirty="0" smtClean="0"/>
              <a:t>28NA%20971.B5%20F%29</a:t>
            </a:r>
            <a:endParaRPr lang="en-GB" sz="1800" dirty="0"/>
          </a:p>
          <a:p>
            <a:endParaRPr lang="en-GB" dirty="0"/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608" y="1526566"/>
            <a:ext cx="6552728" cy="324514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7521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Library Map </a:t>
            </a:r>
            <a:r>
              <a:rPr lang="en-GB" dirty="0" err="1" smtClean="0"/>
              <a:t>Lightboxes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797152"/>
            <a:ext cx="7772400" cy="840061"/>
          </a:xfrm>
        </p:spPr>
        <p:txBody>
          <a:bodyPr/>
          <a:lstStyle/>
          <a:p>
            <a:r>
              <a:rPr lang="en-GB" dirty="0" smtClean="0"/>
              <a:t>Achieved by changing ExLibris’ code </a:t>
            </a:r>
            <a:r>
              <a:rPr lang="en-GB" sz="2000" dirty="0" smtClean="0"/>
              <a:t>(NOTE: this was a Bad Idea!)</a:t>
            </a:r>
            <a:endParaRPr lang="en-GB" sz="20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827584" y="1556792"/>
            <a:ext cx="7084514" cy="316835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178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Library Map </a:t>
            </a:r>
            <a:r>
              <a:rPr lang="en-GB" dirty="0" err="1" smtClean="0"/>
              <a:t>Lightboxes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move to SaaS</a:t>
            </a:r>
          </a:p>
          <a:p>
            <a:pPr lvl="1"/>
            <a:r>
              <a:rPr lang="en-GB" dirty="0" smtClean="0"/>
              <a:t>Pros: Scalability, Reliability</a:t>
            </a:r>
          </a:p>
          <a:p>
            <a:pPr lvl="1"/>
            <a:r>
              <a:rPr lang="en-GB" dirty="0" smtClean="0"/>
              <a:t>Cons: SP scheduling, CL access!!!!</a:t>
            </a:r>
          </a:p>
          <a:p>
            <a:r>
              <a:rPr lang="en-GB" dirty="0" smtClean="0"/>
              <a:t>Using Static HTML and jQuery </a:t>
            </a:r>
          </a:p>
          <a:p>
            <a:r>
              <a:rPr lang="en-GB" dirty="0" smtClean="0"/>
              <a:t>Add jQuery </a:t>
            </a:r>
            <a:r>
              <a:rPr lang="en-GB" sz="2400" dirty="0" smtClean="0"/>
              <a:t>in footer </a:t>
            </a:r>
            <a:r>
              <a:rPr lang="en-GB" sz="2000" dirty="0" smtClean="0"/>
              <a:t>to add an </a:t>
            </a:r>
            <a:r>
              <a:rPr lang="en-GB" sz="2000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onclick</a:t>
            </a:r>
            <a:r>
              <a:rPr lang="en-GB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GB" sz="2000" dirty="0" smtClean="0"/>
              <a:t>event to </a:t>
            </a:r>
            <a:r>
              <a:rPr lang="en-GB" sz="1800" dirty="0" smtClean="0"/>
              <a:t>all Locations tabs</a:t>
            </a:r>
            <a:r>
              <a:rPr lang="en-GB" sz="1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, delay while the </a:t>
            </a:r>
            <a:r>
              <a:rPr lang="en-GB" sz="16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tab opens </a:t>
            </a:r>
            <a:r>
              <a:rPr lang="en-GB" sz="1600" dirty="0" smtClean="0">
                <a:solidFill>
                  <a:schemeClr val="accent5">
                    <a:lumMod val="75000"/>
                  </a:schemeClr>
                </a:solidFill>
              </a:rPr>
              <a:t>and then inject the link </a:t>
            </a:r>
            <a:r>
              <a:rPr lang="en-GB" sz="1600" dirty="0" smtClean="0">
                <a:solidFill>
                  <a:schemeClr val="bg2">
                    <a:lumMod val="50000"/>
                  </a:schemeClr>
                </a:solidFill>
              </a:rPr>
              <a:t>into </a:t>
            </a:r>
            <a:r>
              <a:rPr lang="en-GB" sz="1400" dirty="0" smtClean="0">
                <a:solidFill>
                  <a:schemeClr val="bg2">
                    <a:lumMod val="50000"/>
                  </a:schemeClr>
                </a:solidFill>
              </a:rPr>
              <a:t>each location line taking </a:t>
            </a:r>
            <a:r>
              <a:rPr lang="en-GB" sz="1200" dirty="0" smtClean="0">
                <a:solidFill>
                  <a:schemeClr val="accent6">
                    <a:lumMod val="25000"/>
                  </a:schemeClr>
                </a:solidFill>
              </a:rPr>
              <a:t>parameters from the </a:t>
            </a:r>
            <a:r>
              <a:rPr lang="en-GB" sz="1200" dirty="0" smtClean="0">
                <a:solidFill>
                  <a:schemeClr val="bg1">
                    <a:lumMod val="75000"/>
                  </a:schemeClr>
                </a:solidFill>
              </a:rPr>
              <a:t>existing </a:t>
            </a:r>
            <a:r>
              <a:rPr lang="en-GB" sz="1050" dirty="0" smtClean="0">
                <a:solidFill>
                  <a:schemeClr val="bg1">
                    <a:lumMod val="75000"/>
                  </a:schemeClr>
                </a:solidFill>
              </a:rPr>
              <a:t>values just </a:t>
            </a:r>
            <a:r>
              <a:rPr lang="en-GB" sz="1050" dirty="0" smtClean="0">
                <a:solidFill>
                  <a:schemeClr val="accent1">
                    <a:lumMod val="50000"/>
                  </a:schemeClr>
                </a:solidFill>
              </a:rPr>
              <a:t>populated…</a:t>
            </a:r>
            <a:r>
              <a:rPr lang="en-GB" sz="105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GB" sz="1100" dirty="0" smtClean="0">
                <a:solidFill>
                  <a:schemeClr val="bg1">
                    <a:lumMod val="75000"/>
                  </a:schemeClr>
                </a:solidFill>
              </a:rPr>
              <a:t>   </a:t>
            </a:r>
          </a:p>
          <a:p>
            <a:pPr lvl="1"/>
            <a:r>
              <a:rPr lang="en-GB" dirty="0" smtClean="0"/>
              <a:t>… check ExLibris’ Developer Network!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24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Library Map </a:t>
            </a:r>
            <a:r>
              <a:rPr lang="en-GB" dirty="0" err="1"/>
              <a:t>Lightboxes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“Can it ‘pop up’ instead of open in a tab?”</a:t>
            </a:r>
          </a:p>
          <a:p>
            <a:r>
              <a:rPr lang="en-GB" dirty="0" smtClean="0"/>
              <a:t>What is a </a:t>
            </a:r>
            <a:r>
              <a:rPr lang="en-GB" dirty="0" err="1" smtClean="0"/>
              <a:t>Lightbox</a:t>
            </a:r>
            <a:r>
              <a:rPr lang="en-GB" dirty="0" smtClean="0"/>
              <a:t>?</a:t>
            </a:r>
          </a:p>
          <a:p>
            <a:pPr lvl="1"/>
            <a:r>
              <a:rPr lang="en-GB" dirty="0" smtClean="0"/>
              <a:t>Based on ExLibris own functionality</a:t>
            </a:r>
          </a:p>
          <a:p>
            <a:pPr lvl="2"/>
            <a:r>
              <a:rPr lang="en-GB" sz="2400" dirty="0" smtClean="0"/>
              <a:t>Refine Further / Find Databases</a:t>
            </a:r>
          </a:p>
          <a:p>
            <a:pPr lvl="1"/>
            <a:r>
              <a:rPr lang="en-GB" dirty="0" smtClean="0"/>
              <a:t>White box on a grey-washed screen.</a:t>
            </a:r>
          </a:p>
          <a:p>
            <a:pPr lvl="1"/>
            <a:r>
              <a:rPr lang="en-GB" dirty="0" smtClean="0"/>
              <a:t>Very simple CSS/HTML</a:t>
            </a:r>
          </a:p>
          <a:p>
            <a:pPr lvl="2"/>
            <a:r>
              <a:rPr lang="en-GB" sz="2400" dirty="0"/>
              <a:t>… check ExLibris’ </a:t>
            </a:r>
            <a:r>
              <a:rPr lang="en-GB" sz="2400" dirty="0" smtClean="0"/>
              <a:t>Developer Network! (again)</a:t>
            </a:r>
            <a:endParaRPr lang="en-GB" sz="2400" dirty="0"/>
          </a:p>
          <a:p>
            <a:pPr marL="457200" lvl="1" indent="0">
              <a:buNone/>
            </a:pPr>
            <a:r>
              <a:rPr lang="en-GB" dirty="0" smtClean="0"/>
              <a:t>                                                                                       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556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Library Map </a:t>
            </a:r>
            <a:r>
              <a:rPr lang="en-GB" dirty="0" err="1" smtClean="0"/>
              <a:t>Lightboxes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555011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691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Library Map </a:t>
            </a:r>
            <a:r>
              <a:rPr lang="en-GB" dirty="0" err="1" smtClean="0"/>
              <a:t>Lightboxes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555011" cy="4455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89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Library Map </a:t>
            </a:r>
            <a:r>
              <a:rPr lang="en-GB" dirty="0" err="1" smtClean="0"/>
              <a:t>Lightboxes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555011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89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Library Map </a:t>
            </a:r>
            <a:r>
              <a:rPr lang="en-GB" dirty="0" err="1" smtClean="0"/>
              <a:t>Lightboxes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“…all problems look like a nail”</a:t>
            </a:r>
          </a:p>
          <a:p>
            <a:r>
              <a:rPr lang="en-GB" dirty="0" smtClean="0"/>
              <a:t>What are </a:t>
            </a:r>
            <a:r>
              <a:rPr lang="en-GB" dirty="0" err="1" smtClean="0"/>
              <a:t>Lightboxes</a:t>
            </a:r>
            <a:r>
              <a:rPr lang="en-GB" dirty="0" smtClean="0"/>
              <a:t> good for?</a:t>
            </a:r>
          </a:p>
          <a:p>
            <a:pPr lvl="1"/>
            <a:r>
              <a:rPr lang="en-GB" dirty="0" smtClean="0"/>
              <a:t>Things that you want one of</a:t>
            </a:r>
          </a:p>
          <a:p>
            <a:pPr lvl="2"/>
            <a:r>
              <a:rPr lang="en-GB" sz="2400" dirty="0" smtClean="0"/>
              <a:t>SFX Menus </a:t>
            </a:r>
            <a:r>
              <a:rPr lang="en-GB" sz="2400" b="0" dirty="0" smtClean="0">
                <a:solidFill>
                  <a:srgbClr val="FF0000"/>
                </a:solidFill>
              </a:rPr>
              <a:t>X</a:t>
            </a:r>
          </a:p>
          <a:p>
            <a:pPr lvl="1"/>
            <a:r>
              <a:rPr lang="en-GB" dirty="0" smtClean="0"/>
              <a:t>Things that have your attention</a:t>
            </a:r>
          </a:p>
          <a:p>
            <a:pPr lvl="2"/>
            <a:r>
              <a:rPr lang="en-GB" sz="2400" dirty="0" smtClean="0"/>
              <a:t>Help / Ask a Librarian </a:t>
            </a:r>
            <a:r>
              <a:rPr lang="en-GB" sz="2400" b="0" dirty="0" smtClean="0">
                <a:solidFill>
                  <a:srgbClr val="FF0000"/>
                </a:solidFill>
              </a:rPr>
              <a:t>X</a:t>
            </a:r>
          </a:p>
          <a:p>
            <a:pPr lvl="1"/>
            <a:r>
              <a:rPr lang="en-GB" dirty="0" smtClean="0"/>
              <a:t>Web ‘applets’ on any platform</a:t>
            </a:r>
          </a:p>
        </p:txBody>
      </p:sp>
    </p:spTree>
    <p:extLst>
      <p:ext uri="{BB962C8B-B14F-4D97-AF65-F5344CB8AC3E}">
        <p14:creationId xmlns:p14="http://schemas.microsoft.com/office/powerpoint/2010/main" val="371795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Library Map </a:t>
            </a:r>
            <a:r>
              <a:rPr lang="en-GB" dirty="0" err="1" smtClean="0"/>
              <a:t>Lightboxes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Examples</a:t>
            </a:r>
          </a:p>
          <a:p>
            <a:pPr lvl="1"/>
            <a:r>
              <a:rPr lang="en-GB" dirty="0" smtClean="0"/>
              <a:t>Library Maps</a:t>
            </a:r>
          </a:p>
          <a:p>
            <a:pPr lvl="2"/>
            <a:r>
              <a:rPr lang="en-GB" dirty="0" smtClean="0"/>
              <a:t>ASP (VBScript) on Windows 2013</a:t>
            </a:r>
          </a:p>
          <a:p>
            <a:pPr lvl="1"/>
            <a:r>
              <a:rPr lang="en-GB" dirty="0" smtClean="0"/>
              <a:t>(Proprietary) Reading </a:t>
            </a:r>
            <a:r>
              <a:rPr lang="en-GB" dirty="0"/>
              <a:t>Lists </a:t>
            </a:r>
            <a:r>
              <a:rPr lang="en-GB" dirty="0" smtClean="0"/>
              <a:t>Hierarchy</a:t>
            </a:r>
          </a:p>
          <a:p>
            <a:pPr lvl="2"/>
            <a:r>
              <a:rPr lang="en-GB" dirty="0" smtClean="0"/>
              <a:t>Linux/Apache/MySQL/PHP</a:t>
            </a:r>
            <a:endParaRPr lang="en-GB" dirty="0"/>
          </a:p>
          <a:p>
            <a:pPr lvl="1"/>
            <a:r>
              <a:rPr lang="en-GB" dirty="0" smtClean="0"/>
              <a:t>SFX </a:t>
            </a:r>
            <a:r>
              <a:rPr lang="en-GB" dirty="0" err="1" smtClean="0"/>
              <a:t>eJournals</a:t>
            </a:r>
            <a:r>
              <a:rPr lang="en-GB" dirty="0" smtClean="0"/>
              <a:t> A-Z / </a:t>
            </a:r>
            <a:r>
              <a:rPr lang="en-GB" dirty="0" err="1" smtClean="0"/>
              <a:t>HotArticles</a:t>
            </a:r>
            <a:endParaRPr lang="en-GB" dirty="0" smtClean="0"/>
          </a:p>
          <a:p>
            <a:pPr lvl="2"/>
            <a:r>
              <a:rPr lang="en-GB" dirty="0" smtClean="0"/>
              <a:t>ExLibris - Unknown</a:t>
            </a:r>
          </a:p>
        </p:txBody>
      </p:sp>
    </p:spTree>
    <p:extLst>
      <p:ext uri="{BB962C8B-B14F-4D97-AF65-F5344CB8AC3E}">
        <p14:creationId xmlns:p14="http://schemas.microsoft.com/office/powerpoint/2010/main" val="44362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Library Map </a:t>
            </a:r>
            <a:r>
              <a:rPr lang="en-GB" dirty="0" err="1" smtClean="0"/>
              <a:t>Lightboxes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next?</a:t>
            </a:r>
          </a:p>
          <a:p>
            <a:pPr lvl="1"/>
            <a:r>
              <a:rPr lang="en-GB" dirty="0" smtClean="0"/>
              <a:t>New Library (Reclassification, stock moves, new building)</a:t>
            </a:r>
          </a:p>
          <a:p>
            <a:pPr lvl="1"/>
            <a:r>
              <a:rPr lang="en-GB" dirty="0" smtClean="0"/>
              <a:t>Primo v5 – including its own library maps</a:t>
            </a:r>
          </a:p>
          <a:p>
            <a:pPr lvl="1"/>
            <a:r>
              <a:rPr lang="en-GB" dirty="0" smtClean="0"/>
              <a:t>Additional functionality</a:t>
            </a:r>
          </a:p>
          <a:p>
            <a:pPr lvl="2"/>
            <a:r>
              <a:rPr lang="en-GB" dirty="0" smtClean="0"/>
              <a:t>New</a:t>
            </a:r>
            <a:r>
              <a:rPr lang="en-GB" sz="1600" dirty="0" smtClean="0"/>
              <a:t> </a:t>
            </a:r>
            <a:r>
              <a:rPr lang="en-GB" sz="1100" dirty="0" smtClean="0"/>
              <a:t>Talis Aspire </a:t>
            </a:r>
            <a:r>
              <a:rPr lang="en-GB" dirty="0" smtClean="0"/>
              <a:t>Reading Lists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604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Library Map </a:t>
            </a:r>
            <a:r>
              <a:rPr lang="en-GB" dirty="0" err="1" smtClean="0"/>
              <a:t>Lightboxes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Thank You!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i="1" dirty="0" smtClean="0">
                <a:hlinkClick r:id="rId2"/>
              </a:rPr>
              <a:t>e.j.craft@bham.ac.uk</a:t>
            </a:r>
            <a:endParaRPr lang="en-GB" i="1" dirty="0" smtClean="0"/>
          </a:p>
          <a:p>
            <a:pPr marL="0" indent="0" algn="ctr">
              <a:buNone/>
            </a:pPr>
            <a:r>
              <a:rPr lang="en-GB" i="1" dirty="0" smtClean="0"/>
              <a:t>www.igelu.org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75202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D9D9D9"/>
      </a:dk1>
      <a:lt1>
        <a:srgbClr val="ECECEC"/>
      </a:lt1>
      <a:dk2>
        <a:srgbClr val="333333"/>
      </a:dk2>
      <a:lt2>
        <a:srgbClr val="99CCFF"/>
      </a:lt2>
      <a:accent1>
        <a:srgbClr val="333333"/>
      </a:accent1>
      <a:accent2>
        <a:srgbClr val="ECECEC"/>
      </a:accent2>
      <a:accent3>
        <a:srgbClr val="ADADAD"/>
      </a:accent3>
      <a:accent4>
        <a:srgbClr val="C9C9C9"/>
      </a:accent4>
      <a:accent5>
        <a:srgbClr val="ADADAD"/>
      </a:accent5>
      <a:accent6>
        <a:srgbClr val="D6D6D6"/>
      </a:accent6>
      <a:hlink>
        <a:srgbClr val="99CCFF"/>
      </a:hlink>
      <a:folHlink>
        <a:srgbClr val="CCE6FF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361</Words>
  <Application>Microsoft Office PowerPoint</Application>
  <PresentationFormat>On-screen Show (4:3)</PresentationFormat>
  <Paragraphs>72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Design</vt:lpstr>
      <vt:lpstr>Library Map Lightboxes at the  University of Birmingham</vt:lpstr>
      <vt:lpstr>PowerPoint Presentation</vt:lpstr>
      <vt:lpstr>Library Map Lightboxes</vt:lpstr>
      <vt:lpstr>Library Map Lightboxes</vt:lpstr>
      <vt:lpstr>Library Map Lightboxes</vt:lpstr>
      <vt:lpstr>Library Map Lightboxes</vt:lpstr>
      <vt:lpstr>Library Map Lightboxes</vt:lpstr>
      <vt:lpstr>Library Map Lightboxes</vt:lpstr>
      <vt:lpstr>Library Map Lightboxes</vt:lpstr>
      <vt:lpstr>Library Map Lightboxes</vt:lpstr>
      <vt:lpstr>Library Map Lightboxes</vt:lpstr>
      <vt:lpstr>Library Map Lightboxes</vt:lpstr>
      <vt:lpstr>Library Map Lightboxes</vt:lpstr>
      <vt:lpstr>Library Map Lightboxes</vt:lpstr>
      <vt:lpstr>Library Map Lightboxes</vt:lpstr>
    </vt:vector>
  </TitlesOfParts>
  <Company>The University of Birmingham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 and Publications</dc:creator>
  <cp:lastModifiedBy>Edward Craft</cp:lastModifiedBy>
  <cp:revision>33</cp:revision>
  <dcterms:created xsi:type="dcterms:W3CDTF">2005-06-08T12:42:06Z</dcterms:created>
  <dcterms:modified xsi:type="dcterms:W3CDTF">2015-08-27T13:31:07Z</dcterms:modified>
</cp:coreProperties>
</file>